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3" r:id="rId3"/>
    <p:sldId id="284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F0D"/>
    <a:srgbClr val="7DCDD5"/>
    <a:srgbClr val="D0B3FB"/>
    <a:srgbClr val="7EF28C"/>
    <a:srgbClr val="75DE2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jpe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jpe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jpe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jpeg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jpe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949E53-B032-4CF3-A82B-732C64115DC0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949E53-B032-4CF3-A82B-732C64115DC0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949E53-B032-4CF3-A82B-732C64115DC0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949E53-B032-4CF3-A82B-732C64115DC0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949E53-B032-4CF3-A82B-732C64115DC0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949E53-B032-4CF3-A82B-732C64115DC0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949E53-B032-4CF3-A82B-732C64115DC0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949E53-B032-4CF3-A82B-732C64115DC0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949E53-B032-4CF3-A82B-732C64115DC0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949E53-B032-4CF3-A82B-732C64115DC0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0949E53-B032-4CF3-A82B-732C64115DC0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0949E53-B032-4CF3-A82B-732C64115DC0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28.jpeg"/><Relationship Id="rId4" Type="http://schemas.openxmlformats.org/officeDocument/2006/relationships/image" Target="../media/image27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xplosion 2 5"/>
          <p:cNvSpPr/>
          <p:nvPr/>
        </p:nvSpPr>
        <p:spPr>
          <a:xfrm>
            <a:off x="533400" y="304800"/>
            <a:ext cx="8305800" cy="6019800"/>
          </a:xfrm>
          <a:prstGeom prst="irregularSeal2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 extrusionH="762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4114800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8000" b="1" cap="all" dirty="0" smtClean="0">
                <a:ln/>
                <a:solidFill>
                  <a:schemeClr val="accent3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amboo" pitchFamily="2" charset="0"/>
              </a:rPr>
              <a:t>Domo-kun</a:t>
            </a:r>
            <a:br>
              <a:rPr lang="en-US" sz="8000" b="1" cap="all" dirty="0" smtClean="0">
                <a:ln/>
                <a:solidFill>
                  <a:schemeClr val="accent3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amboo" pitchFamily="2" charset="0"/>
              </a:rPr>
            </a:br>
            <a:r>
              <a:rPr lang="en-US" sz="8000" b="1" cap="all" dirty="0" smtClean="0">
                <a:ln/>
                <a:solidFill>
                  <a:schemeClr val="accent3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amboo" pitchFamily="2" charset="0"/>
              </a:rPr>
              <a:t>Attacks</a:t>
            </a:r>
            <a:br>
              <a:rPr lang="en-US" sz="8000" b="1" cap="all" dirty="0" smtClean="0">
                <a:ln/>
                <a:solidFill>
                  <a:schemeClr val="accent3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amboo" pitchFamily="2" charset="0"/>
              </a:rPr>
            </a:br>
            <a:r>
              <a:rPr lang="en-US" sz="8000" b="1" cap="all" dirty="0" err="1" smtClean="0">
                <a:ln/>
                <a:solidFill>
                  <a:schemeClr val="accent3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amboo" pitchFamily="2" charset="0"/>
              </a:rPr>
              <a:t>Ichi-ville</a:t>
            </a:r>
            <a:endParaRPr lang="en-US" sz="8000" b="1" cap="all" dirty="0">
              <a:ln/>
              <a:solidFill>
                <a:schemeClr val="accent3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Bamboo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</a:t>
            </a:r>
            <a:r>
              <a:rPr lang="en-US" dirty="0" err="1" smtClean="0"/>
              <a:t>Shichi</a:t>
            </a:r>
            <a:r>
              <a:rPr lang="en-US" dirty="0" smtClean="0"/>
              <a:t>!</a:t>
            </a:r>
            <a:endParaRPr lang="en-US" dirty="0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>
            <p:ph idx="1"/>
          </p:nvPr>
        </p:nvGraphicFramePr>
        <p:xfrm>
          <a:off x="1752600" y="1524000"/>
          <a:ext cx="4408905" cy="2463800"/>
        </p:xfrm>
        <a:graphic>
          <a:graphicData uri="http://schemas.openxmlformats.org/presentationml/2006/ole">
            <p:oleObj spid="_x0000_s22530" name="Equation" r:id="rId3" imgW="86328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</a:t>
            </a:r>
            <a:r>
              <a:rPr lang="en-US" dirty="0" err="1" smtClean="0"/>
              <a:t>Hachi</a:t>
            </a:r>
            <a:r>
              <a:rPr lang="en-US" dirty="0" smtClean="0"/>
              <a:t>!</a:t>
            </a:r>
            <a:endParaRPr lang="en-US" dirty="0"/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>
            <p:ph idx="1"/>
          </p:nvPr>
        </p:nvGraphicFramePr>
        <p:xfrm>
          <a:off x="1371600" y="1600200"/>
          <a:ext cx="4666074" cy="2032000"/>
        </p:xfrm>
        <a:graphic>
          <a:graphicData uri="http://schemas.openxmlformats.org/presentationml/2006/ole">
            <p:oleObj spid="_x0000_s23554" name="Equation" r:id="rId3" imgW="787320" imgH="3427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</a:t>
            </a:r>
            <a:r>
              <a:rPr lang="en-US" dirty="0" err="1" smtClean="0"/>
              <a:t>Kyu</a:t>
            </a:r>
            <a:r>
              <a:rPr lang="en-US" dirty="0" smtClean="0"/>
              <a:t>!</a:t>
            </a:r>
            <a:endParaRPr lang="en-US" dirty="0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>
            <p:ph idx="1"/>
          </p:nvPr>
        </p:nvGraphicFramePr>
        <p:xfrm>
          <a:off x="1752600" y="1676400"/>
          <a:ext cx="5618629" cy="2076450"/>
        </p:xfrm>
        <a:graphic>
          <a:graphicData uri="http://schemas.openxmlformats.org/presentationml/2006/ole">
            <p:oleObj spid="_x0000_s24578" name="Equation" r:id="rId3" imgW="116820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</a:t>
            </a:r>
            <a:r>
              <a:rPr lang="en-US" dirty="0" err="1" smtClean="0"/>
              <a:t>Ju</a:t>
            </a:r>
            <a:r>
              <a:rPr lang="en-US" dirty="0" smtClean="0"/>
              <a:t>!</a:t>
            </a:r>
            <a:endParaRPr lang="en-US" dirty="0"/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>
            <p:ph idx="1"/>
          </p:nvPr>
        </p:nvGraphicFramePr>
        <p:xfrm>
          <a:off x="1524000" y="1676400"/>
          <a:ext cx="2609850" cy="2416528"/>
        </p:xfrm>
        <a:graphic>
          <a:graphicData uri="http://schemas.openxmlformats.org/presentationml/2006/ole">
            <p:oleObj spid="_x0000_s25602" name="Equation" r:id="rId3" imgW="342720" imgH="317160" progId="Equation.3">
              <p:embed/>
            </p:oleObj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3962400" y="1676400"/>
            <a:ext cx="4495800" cy="2438400"/>
            <a:chOff x="3505200" y="1371600"/>
            <a:chExt cx="4495800" cy="2438400"/>
          </a:xfrm>
        </p:grpSpPr>
        <p:pic>
          <p:nvPicPr>
            <p:cNvPr id="6" name="Picture 5" descr="C:\Documents and Settings\Administrator\Local Settings\Temporary Internet Files\Content.IE5\U6PJNUP6\MCj04359370000[1]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505200" y="1600200"/>
              <a:ext cx="1841500" cy="1784350"/>
            </a:xfrm>
            <a:prstGeom prst="rect">
              <a:avLst/>
            </a:prstGeom>
            <a:noFill/>
          </p:spPr>
        </p:pic>
        <p:pic>
          <p:nvPicPr>
            <p:cNvPr id="7" name="Picture 6" descr="Anarchy-red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62600" y="1371600"/>
              <a:ext cx="2438400" cy="24384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707136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Indeterminate Forms &amp;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L’Hôpital’s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Rule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4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If, when attempting to find the limit of an expression, substitution yields an answer of 0/0 or 		, that limit is considered indeterminate.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One such example is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286000" y="2667000"/>
          <a:ext cx="1295400" cy="647700"/>
        </p:xfrm>
        <a:graphic>
          <a:graphicData uri="http://schemas.openxmlformats.org/presentationml/2006/ole">
            <p:oleObj spid="_x0000_s1027" name="Equation" r:id="rId5" imgW="355320" imgH="177480" progId="Equation.3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4572000" y="3886200"/>
          <a:ext cx="2745442" cy="1196730"/>
        </p:xfrm>
        <a:graphic>
          <a:graphicData uri="http://schemas.openxmlformats.org/presentationml/2006/ole">
            <p:oleObj spid="_x0000_s1030" name="Equation" r:id="rId6" imgW="99036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>
                <a:latin typeface="ActionIs" pitchFamily="2" charset="0"/>
              </a:rPr>
              <a:t>Extended Mean Value theorem</a:t>
            </a:r>
            <a:endParaRPr lang="en-US" dirty="0">
              <a:latin typeface="ActionIs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4"/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With  </a:t>
            </a:r>
            <a:r>
              <a:rPr lang="en-US" dirty="0" err="1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L’Hopital’s</a:t>
            </a:r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  rule, we can find this limit…</a:t>
            </a:r>
          </a:p>
          <a:p>
            <a:r>
              <a:rPr lang="en-US" dirty="0" smtClean="0">
                <a:latin typeface="+mj-lt"/>
              </a:rPr>
              <a:t>Theorem: 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With this theorem we derive </a:t>
            </a:r>
            <a:r>
              <a:rPr lang="en-US" dirty="0" err="1" smtClean="0">
                <a:latin typeface="+mj-lt"/>
              </a:rPr>
              <a:t>L’Hopital’s</a:t>
            </a:r>
            <a:r>
              <a:rPr lang="en-US" dirty="0" smtClean="0">
                <a:latin typeface="+mj-lt"/>
              </a:rPr>
              <a:t> Rule.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352800" y="2667000"/>
          <a:ext cx="3505200" cy="1134035"/>
        </p:xfrm>
        <a:graphic>
          <a:graphicData uri="http://schemas.openxmlformats.org/presentationml/2006/ole">
            <p:oleObj spid="_x0000_s15362" name="Equation" r:id="rId5" imgW="129528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  <a:blipFill>
            <a:blip r:embed="rId4"/>
            <a:tile tx="0" ty="0" sx="100000" sy="100000" flip="none" algn="tl"/>
          </a:blipFill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L’Hopital’s</a:t>
            </a:r>
            <a:r>
              <a:rPr lang="en-US" dirty="0" smtClean="0">
                <a:solidFill>
                  <a:srgbClr val="FF0000"/>
                </a:solidFill>
              </a:rPr>
              <a:t> Rule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1524000" y="2057400"/>
          <a:ext cx="6094413" cy="1933575"/>
        </p:xfrm>
        <a:graphic>
          <a:graphicData uri="http://schemas.openxmlformats.org/presentationml/2006/ole">
            <p:oleObj spid="_x0000_s16386" name="Equation" r:id="rId5" imgW="1320480" imgH="41904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19200" y="4419600"/>
            <a:ext cx="70104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As you can see, if you take the derivative of the top over the derivative of the bottom, you will be able to solve for the same limit.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</a:t>
            </a:r>
            <a:r>
              <a:rPr lang="en-US" dirty="0" err="1" smtClean="0"/>
              <a:t>Ichi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Find the limit using </a:t>
            </a:r>
            <a:r>
              <a:rPr lang="en-US" dirty="0" err="1" smtClean="0"/>
              <a:t>L’Hopital’s</a:t>
            </a:r>
            <a:r>
              <a:rPr lang="en-US" dirty="0" smtClean="0"/>
              <a:t> Rule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600200" y="3276600"/>
          <a:ext cx="5237709" cy="2454910"/>
        </p:xfrm>
        <a:graphic>
          <a:graphicData uri="http://schemas.openxmlformats.org/presentationml/2006/ole">
            <p:oleObj spid="_x0000_s17410" name="Equation" r:id="rId3" imgW="7617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Ni!</a:t>
            </a:r>
            <a:endParaRPr lang="en-US" dirty="0"/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>
            <p:ph idx="1"/>
          </p:nvPr>
        </p:nvGraphicFramePr>
        <p:xfrm>
          <a:off x="1371600" y="1905000"/>
          <a:ext cx="3221691" cy="2381250"/>
        </p:xfrm>
        <a:graphic>
          <a:graphicData uri="http://schemas.openxmlformats.org/presentationml/2006/ole">
            <p:oleObj spid="_x0000_s18434" name="Equation" r:id="rId3" imgW="58392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Shi!</a:t>
            </a:r>
            <a:endParaRPr lang="en-US" dirty="0"/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>
            <p:ph idx="1"/>
          </p:nvPr>
        </p:nvGraphicFramePr>
        <p:xfrm>
          <a:off x="2133600" y="1524000"/>
          <a:ext cx="3940763" cy="1803400"/>
        </p:xfrm>
        <a:graphic>
          <a:graphicData uri="http://schemas.openxmlformats.org/presentationml/2006/ole">
            <p:oleObj spid="_x0000_s19458" name="Equation" r:id="rId3" imgW="749160" imgH="3427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Go!</a:t>
            </a:r>
            <a:endParaRPr lang="en-US" dirty="0"/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>
            <p:ph idx="1"/>
          </p:nvPr>
        </p:nvGraphicFramePr>
        <p:xfrm>
          <a:off x="1752600" y="1600200"/>
          <a:ext cx="3104635" cy="1714500"/>
        </p:xfrm>
        <a:graphic>
          <a:graphicData uri="http://schemas.openxmlformats.org/presentationml/2006/ole">
            <p:oleObj spid="_x0000_s20482" name="Equation" r:id="rId3" imgW="850680" imgH="469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</a:t>
            </a:r>
            <a:r>
              <a:rPr lang="en-US" dirty="0" err="1" smtClean="0"/>
              <a:t>Roku</a:t>
            </a:r>
            <a:r>
              <a:rPr lang="en-US" dirty="0" smtClean="0"/>
              <a:t>!</a:t>
            </a:r>
            <a:endParaRPr lang="en-US" dirty="0"/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>
            <p:ph idx="1"/>
          </p:nvPr>
        </p:nvGraphicFramePr>
        <p:xfrm>
          <a:off x="1676400" y="1600200"/>
          <a:ext cx="3478306" cy="1847850"/>
        </p:xfrm>
        <a:graphic>
          <a:graphicData uri="http://schemas.openxmlformats.org/presentationml/2006/ole">
            <p:oleObj spid="_x0000_s21506" name="Equation" r:id="rId3" imgW="81252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285</TotalTime>
  <Words>115</Words>
  <Application>Microsoft Office PowerPoint</Application>
  <PresentationFormat>On-screen Show (4:3)</PresentationFormat>
  <Paragraphs>22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Metro</vt:lpstr>
      <vt:lpstr>Equation</vt:lpstr>
      <vt:lpstr>Microsoft Equation 3.0</vt:lpstr>
      <vt:lpstr>Domo-kun Attacks Ichi-ville</vt:lpstr>
      <vt:lpstr>Indeterminate Forms &amp; L’Hôpital’s Rule</vt:lpstr>
      <vt:lpstr>Extended Mean Value theorem</vt:lpstr>
      <vt:lpstr>L’Hopital’s Rule</vt:lpstr>
      <vt:lpstr>Question Ichi!</vt:lpstr>
      <vt:lpstr>Question Ni!</vt:lpstr>
      <vt:lpstr>Question Shi!</vt:lpstr>
      <vt:lpstr>Question Go!</vt:lpstr>
      <vt:lpstr>Question Roku!</vt:lpstr>
      <vt:lpstr>Question Shichi!</vt:lpstr>
      <vt:lpstr>Question Hachi!</vt:lpstr>
      <vt:lpstr>Question Kyu!</vt:lpstr>
      <vt:lpstr>Question Ju!</vt:lpstr>
    </vt:vector>
  </TitlesOfParts>
  <Company>South Western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 1- What is the optimum level of the drug that will keep you alive with minimal (deadly)  side effects? </dc:title>
  <dc:creator>SWSD</dc:creator>
  <cp:lastModifiedBy>SWSD</cp:lastModifiedBy>
  <cp:revision>32</cp:revision>
  <dcterms:created xsi:type="dcterms:W3CDTF">2008-05-19T15:41:41Z</dcterms:created>
  <dcterms:modified xsi:type="dcterms:W3CDTF">2008-05-27T16:20:25Z</dcterms:modified>
</cp:coreProperties>
</file>