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6" r:id="rId4"/>
    <p:sldId id="267" r:id="rId5"/>
    <p:sldId id="265" r:id="rId6"/>
    <p:sldId id="264" r:id="rId7"/>
    <p:sldId id="268" r:id="rId8"/>
    <p:sldId id="270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0D"/>
    <a:srgbClr val="7DCDD5"/>
    <a:srgbClr val="D0B3FB"/>
    <a:srgbClr val="7EF28C"/>
    <a:srgbClr val="75DE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49E53-B032-4CF3-A82B-732C64115DC0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xplosion 2 5"/>
          <p:cNvSpPr/>
          <p:nvPr/>
        </p:nvSpPr>
        <p:spPr>
          <a:xfrm>
            <a:off x="457200" y="304800"/>
            <a:ext cx="8305800" cy="6019800"/>
          </a:xfrm>
          <a:prstGeom prst="irregularSeal2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81200"/>
            <a:ext cx="8534400" cy="2800767"/>
          </a:xfrm>
        </p:spPr>
        <p:txBody>
          <a:bodyPr>
            <a:spAutoFit/>
          </a:bodyPr>
          <a:lstStyle/>
          <a:p>
            <a:r>
              <a:rPr lang="en-US" b="1" dirty="0"/>
              <a:t>Question 1- </a:t>
            </a:r>
            <a:r>
              <a:rPr lang="en-US" dirty="0"/>
              <a:t>What is the </a:t>
            </a:r>
            <a:r>
              <a:rPr lang="en-US" dirty="0" smtClean="0"/>
              <a:t>maximum amount of a drug </a:t>
            </a:r>
            <a:r>
              <a:rPr lang="en-US" dirty="0"/>
              <a:t>that </a:t>
            </a:r>
            <a:r>
              <a:rPr lang="en-US" dirty="0" smtClean="0"/>
              <a:t>can be ingested to keep </a:t>
            </a:r>
            <a:r>
              <a:rPr lang="en-US" dirty="0"/>
              <a:t>you </a:t>
            </a:r>
            <a:r>
              <a:rPr lang="en-US" dirty="0" smtClean="0"/>
              <a:t>alive with minimal </a:t>
            </a:r>
            <a:r>
              <a:rPr lang="en-US" sz="2000" dirty="0"/>
              <a:t>(</a:t>
            </a:r>
            <a:r>
              <a:rPr lang="en-US" sz="2000" dirty="0" smtClean="0"/>
              <a:t>deadly)  </a:t>
            </a:r>
            <a:r>
              <a:rPr lang="en-US" dirty="0" smtClean="0"/>
              <a:t>side </a:t>
            </a:r>
            <a:r>
              <a:rPr lang="en-US" dirty="0"/>
              <a:t>effects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ghtning Bolt 2"/>
          <p:cNvSpPr/>
          <p:nvPr/>
        </p:nvSpPr>
        <p:spPr>
          <a:xfrm>
            <a:off x="914400" y="457200"/>
            <a:ext cx="3657600" cy="5212080"/>
          </a:xfrm>
          <a:prstGeom prst="lightningBol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 flipH="1">
            <a:off x="4572000" y="457200"/>
            <a:ext cx="3657600" cy="5212080"/>
          </a:xfrm>
          <a:prstGeom prst="lightningBol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85800" y="1447800"/>
            <a:ext cx="7696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10- </a:t>
            </a:r>
            <a:r>
              <a:rPr lang="en-US" sz="4400" dirty="0"/>
              <a:t>Here is the graph of the derivative, what is the graph of the 100th derivative?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llate 3"/>
          <p:cNvSpPr/>
          <p:nvPr/>
        </p:nvSpPr>
        <p:spPr>
          <a:xfrm rot="5400000">
            <a:off x="2743200" y="822960"/>
            <a:ext cx="3048000" cy="5257800"/>
          </a:xfrm>
          <a:prstGeom prst="flowChartCollat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4-Point Star 4"/>
          <p:cNvSpPr/>
          <p:nvPr/>
        </p:nvSpPr>
        <p:spPr>
          <a:xfrm rot="2700000">
            <a:off x="2560320" y="1737360"/>
            <a:ext cx="3383280" cy="3383280"/>
          </a:xfrm>
          <a:prstGeom prst="star4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llate 2"/>
          <p:cNvSpPr/>
          <p:nvPr/>
        </p:nvSpPr>
        <p:spPr>
          <a:xfrm>
            <a:off x="2743200" y="822960"/>
            <a:ext cx="3048000" cy="5257800"/>
          </a:xfrm>
          <a:prstGeom prst="flowChartCollat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19200" y="1752600"/>
            <a:ext cx="6705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11- </a:t>
            </a:r>
            <a:r>
              <a:rPr lang="en-US" sz="4400" dirty="0"/>
              <a:t>Here is the graph of the function, what does the graph of the derivative look like?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xplosion 1 2"/>
          <p:cNvSpPr/>
          <p:nvPr/>
        </p:nvSpPr>
        <p:spPr>
          <a:xfrm rot="987822">
            <a:off x="242983" y="501443"/>
            <a:ext cx="7849864" cy="5638800"/>
          </a:xfrm>
          <a:prstGeom prst="irregularSeal1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>
            <a:bevelB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43000" y="1676400"/>
            <a:ext cx="7162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2- </a:t>
            </a:r>
            <a:r>
              <a:rPr lang="en-US" sz="4400" dirty="0"/>
              <a:t>If the rate of concentration function </a:t>
            </a:r>
            <a:r>
              <a:rPr lang="en-US" sz="4400" dirty="0" smtClean="0"/>
              <a:t>is</a:t>
            </a:r>
          </a:p>
          <a:p>
            <a:pPr algn="ctr"/>
            <a:r>
              <a:rPr lang="en-US" sz="4400" dirty="0" smtClean="0"/>
              <a:t> </a:t>
            </a:r>
            <a:r>
              <a:rPr lang="en-US" sz="4400" dirty="0"/>
              <a:t>What is the total concentration?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-Point Star 2"/>
          <p:cNvSpPr/>
          <p:nvPr/>
        </p:nvSpPr>
        <p:spPr>
          <a:xfrm>
            <a:off x="1295400" y="685800"/>
            <a:ext cx="5943600" cy="4800600"/>
          </a:xfrm>
          <a:prstGeom prst="star4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4-Point Star 3"/>
          <p:cNvSpPr/>
          <p:nvPr/>
        </p:nvSpPr>
        <p:spPr>
          <a:xfrm rot="1952090">
            <a:off x="473977" y="201994"/>
            <a:ext cx="7281645" cy="5871013"/>
          </a:xfrm>
          <a:prstGeom prst="star4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-Point Star 4"/>
          <p:cNvSpPr/>
          <p:nvPr/>
        </p:nvSpPr>
        <p:spPr>
          <a:xfrm rot="20330740">
            <a:off x="648123" y="265701"/>
            <a:ext cx="7161953" cy="5945597"/>
          </a:xfrm>
          <a:prstGeom prst="star4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066800" y="1752600"/>
            <a:ext cx="7162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3- </a:t>
            </a:r>
            <a:r>
              <a:rPr lang="en-US" sz="4400" dirty="0"/>
              <a:t>At what height will you choose to fall at with what acceleration?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Point Star 2"/>
          <p:cNvSpPr/>
          <p:nvPr/>
        </p:nvSpPr>
        <p:spPr>
          <a:xfrm>
            <a:off x="2057400" y="609600"/>
            <a:ext cx="5486400" cy="4800600"/>
          </a:xfrm>
          <a:prstGeom prst="star5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/>
          <p:cNvSpPr/>
          <p:nvPr/>
        </p:nvSpPr>
        <p:spPr>
          <a:xfrm rot="10800000">
            <a:off x="1219200" y="228600"/>
            <a:ext cx="6858000" cy="6400800"/>
          </a:xfrm>
          <a:prstGeom prst="star5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19200" y="1524000"/>
            <a:ext cx="7086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4- </a:t>
            </a:r>
            <a:r>
              <a:rPr lang="en-US" sz="4400" dirty="0"/>
              <a:t>At what time will the instantaneous rate of pokes equal the average rate of pokes in the time interval?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-Point Star 2"/>
          <p:cNvSpPr/>
          <p:nvPr/>
        </p:nvSpPr>
        <p:spPr>
          <a:xfrm>
            <a:off x="1219200" y="685800"/>
            <a:ext cx="6477000" cy="4800600"/>
          </a:xfrm>
          <a:prstGeom prst="star7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0"/>
          </a:gradFill>
          <a:ln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3500000" scaled="1"/>
              <a:tileRect/>
            </a:gradFill>
          </a:ln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38200" y="2209800"/>
            <a:ext cx="75350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5- </a:t>
            </a:r>
            <a:r>
              <a:rPr lang="en-US" sz="4400" dirty="0"/>
              <a:t>What is the limit to infinity?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2-Point Star 3"/>
          <p:cNvSpPr/>
          <p:nvPr/>
        </p:nvSpPr>
        <p:spPr>
          <a:xfrm>
            <a:off x="0" y="0"/>
            <a:ext cx="9144000" cy="5715000"/>
          </a:xfrm>
          <a:prstGeom prst="star32">
            <a:avLst/>
          </a:prstGeom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7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90600" y="1600200"/>
            <a:ext cx="6934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6- </a:t>
            </a:r>
            <a:r>
              <a:rPr lang="en-US" sz="4400" dirty="0"/>
              <a:t>If the height of the water is changing from this function, when will you be submerged?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-Point Star 2"/>
          <p:cNvSpPr/>
          <p:nvPr/>
        </p:nvSpPr>
        <p:spPr>
          <a:xfrm>
            <a:off x="1981200" y="838200"/>
            <a:ext cx="4724400" cy="4648200"/>
          </a:xfrm>
          <a:prstGeom prst="star6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-Point Star 6"/>
          <p:cNvSpPr/>
          <p:nvPr/>
        </p:nvSpPr>
        <p:spPr>
          <a:xfrm rot="1571778">
            <a:off x="2295312" y="830762"/>
            <a:ext cx="4193784" cy="4815476"/>
          </a:xfrm>
          <a:prstGeom prst="star6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90600" y="1676400"/>
            <a:ext cx="7086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7- </a:t>
            </a:r>
            <a:r>
              <a:rPr lang="en-US" sz="4400" dirty="0"/>
              <a:t>If the graph of blood/oxygen concentration is this, and you need 5mol/</a:t>
            </a:r>
            <a:r>
              <a:rPr lang="en-US" sz="4400" dirty="0" err="1"/>
              <a:t>mL</a:t>
            </a:r>
            <a:r>
              <a:rPr lang="en-US" sz="4400" dirty="0"/>
              <a:t> to live, when will you die?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2"/>
          <p:cNvSpPr/>
          <p:nvPr/>
        </p:nvSpPr>
        <p:spPr>
          <a:xfrm>
            <a:off x="609600" y="1219200"/>
            <a:ext cx="7772400" cy="3657600"/>
          </a:xfrm>
          <a:prstGeom prst="cloud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47800" y="2057400"/>
            <a:ext cx="6324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8- </a:t>
            </a:r>
            <a:r>
              <a:rPr lang="en-US" sz="4400" dirty="0"/>
              <a:t>Match the function to the graph.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/>
          <p:cNvSpPr/>
          <p:nvPr/>
        </p:nvSpPr>
        <p:spPr>
          <a:xfrm>
            <a:off x="1219200" y="304800"/>
            <a:ext cx="6705600" cy="5029200"/>
          </a:xfrm>
          <a:prstGeom prst="sun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t="100000" r="100000"/>
              </a:path>
              <a:tileRect l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1981200"/>
            <a:ext cx="7696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Question 9- </a:t>
            </a:r>
            <a:r>
              <a:rPr lang="en-US" sz="4400" dirty="0"/>
              <a:t>Graph the slope fields.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186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Question 1- What is the maximum amount of a drug that can be ingested to keep you alive with minimal (deadly)  side effects?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1- What is the optimum level of the drug that will keep you alive with minimal (deadly)  side effects? </dc:title>
  <dc:creator>SWSD</dc:creator>
  <cp:lastModifiedBy>SWSD</cp:lastModifiedBy>
  <cp:revision>11</cp:revision>
  <dcterms:created xsi:type="dcterms:W3CDTF">2008-05-19T15:41:41Z</dcterms:created>
  <dcterms:modified xsi:type="dcterms:W3CDTF">2008-05-20T15:45:15Z</dcterms:modified>
</cp:coreProperties>
</file>